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73" r:id="rId4"/>
    <p:sldId id="276" r:id="rId5"/>
    <p:sldId id="277" r:id="rId6"/>
    <p:sldId id="278" r:id="rId7"/>
    <p:sldId id="280" r:id="rId8"/>
    <p:sldId id="281" r:id="rId9"/>
    <p:sldId id="282" r:id="rId10"/>
    <p:sldId id="283" r:id="rId11"/>
    <p:sldId id="28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438578325242391"/>
          <c:y val="3.3188873552656109E-2"/>
          <c:w val="0.60978813388378628"/>
          <c:h val="0.89192396701684751"/>
        </c:manualLayout>
      </c:layout>
      <c:lineChart>
        <c:grouping val="standard"/>
        <c:varyColors val="0"/>
        <c:ser>
          <c:idx val="0"/>
          <c:order val="0"/>
          <c:tx>
            <c:v>Investment</c:v>
          </c:tx>
          <c:marker>
            <c:symbol val="none"/>
          </c:marker>
          <c:val>
            <c:numRef>
              <c:f>Sheet1!$D$4:$D$16</c:f>
              <c:numCache>
                <c:formatCode>General</c:formatCode>
                <c:ptCount val="13"/>
                <c:pt idx="0">
                  <c:v>300000</c:v>
                </c:pt>
                <c:pt idx="1">
                  <c:v>600000</c:v>
                </c:pt>
                <c:pt idx="2">
                  <c:v>900000</c:v>
                </c:pt>
                <c:pt idx="3">
                  <c:v>900000</c:v>
                </c:pt>
                <c:pt idx="4">
                  <c:v>1200000</c:v>
                </c:pt>
                <c:pt idx="5">
                  <c:v>1500000</c:v>
                </c:pt>
                <c:pt idx="6">
                  <c:v>1800000</c:v>
                </c:pt>
                <c:pt idx="7">
                  <c:v>1800000</c:v>
                </c:pt>
                <c:pt idx="8">
                  <c:v>1800000</c:v>
                </c:pt>
                <c:pt idx="9">
                  <c:v>1800000</c:v>
                </c:pt>
                <c:pt idx="10">
                  <c:v>1800000</c:v>
                </c:pt>
                <c:pt idx="11">
                  <c:v>1800000</c:v>
                </c:pt>
                <c:pt idx="12">
                  <c:v>1800000</c:v>
                </c:pt>
              </c:numCache>
            </c:numRef>
          </c:val>
          <c:smooth val="0"/>
        </c:ser>
        <c:ser>
          <c:idx val="1"/>
          <c:order val="1"/>
          <c:tx>
            <c:v>Company profit</c:v>
          </c:tx>
          <c:marker>
            <c:symbol val="none"/>
          </c:marker>
          <c:val>
            <c:numRef>
              <c:f>Sheet1!$F$4:$F$16</c:f>
              <c:numCache>
                <c:formatCode>General</c:formatCode>
                <c:ptCount val="13"/>
                <c:pt idx="0">
                  <c:v>0</c:v>
                </c:pt>
                <c:pt idx="1">
                  <c:v>500000</c:v>
                </c:pt>
                <c:pt idx="2">
                  <c:v>1000000</c:v>
                </c:pt>
                <c:pt idx="3">
                  <c:v>1500000</c:v>
                </c:pt>
                <c:pt idx="4">
                  <c:v>3000000</c:v>
                </c:pt>
                <c:pt idx="5">
                  <c:v>4000000</c:v>
                </c:pt>
                <c:pt idx="6">
                  <c:v>4500000</c:v>
                </c:pt>
                <c:pt idx="7">
                  <c:v>5000000</c:v>
                </c:pt>
                <c:pt idx="8">
                  <c:v>5000000</c:v>
                </c:pt>
                <c:pt idx="9">
                  <c:v>5000000</c:v>
                </c:pt>
                <c:pt idx="10">
                  <c:v>5000000</c:v>
                </c:pt>
                <c:pt idx="11">
                  <c:v>5000000</c:v>
                </c:pt>
                <c:pt idx="12">
                  <c:v>5000000</c:v>
                </c:pt>
              </c:numCache>
            </c:numRef>
          </c:val>
          <c:smooth val="0"/>
        </c:ser>
        <c:ser>
          <c:idx val="2"/>
          <c:order val="2"/>
          <c:tx>
            <c:v>return of investment</c:v>
          </c:tx>
          <c:marker>
            <c:symbol val="none"/>
          </c:marker>
          <c:val>
            <c:numRef>
              <c:f>Sheet1!$G$4:$G$16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200000</c:v>
                </c:pt>
                <c:pt idx="8">
                  <c:v>400000</c:v>
                </c:pt>
                <c:pt idx="9">
                  <c:v>600000</c:v>
                </c:pt>
                <c:pt idx="10">
                  <c:v>800000</c:v>
                </c:pt>
                <c:pt idx="11">
                  <c:v>1000000</c:v>
                </c:pt>
                <c:pt idx="12">
                  <c:v>1200000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45056"/>
        <c:axId val="38446592"/>
      </c:lineChart>
      <c:catAx>
        <c:axId val="38445056"/>
        <c:scaling>
          <c:orientation val="minMax"/>
        </c:scaling>
        <c:delete val="0"/>
        <c:axPos val="b"/>
        <c:majorTickMark val="out"/>
        <c:minorTickMark val="none"/>
        <c:tickLblPos val="nextTo"/>
        <c:crossAx val="38446592"/>
        <c:crosses val="autoZero"/>
        <c:auto val="1"/>
        <c:lblAlgn val="ctr"/>
        <c:lblOffset val="100"/>
        <c:noMultiLvlLbl val="0"/>
      </c:catAx>
      <c:valAx>
        <c:axId val="38446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445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C99AD-BA9F-49C2-A902-666FF54CDF12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5DBA3-9DE9-4624-8A63-7A210450A8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62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5DBA3-9DE9-4624-8A63-7A210450A80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0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60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79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57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40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7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1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12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74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00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85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10A4F-FF21-47FA-B1CC-22E9BCB2E77C}" type="datetimeFigureOut">
              <a:rPr lang="cs-CZ" smtClean="0"/>
              <a:t>30.6.2012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553A5-D61A-435C-82DF-190FE86AF9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58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ww.cartech.cvut.cz/" TargetMode="Externa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10" Type="http://schemas.openxmlformats.org/officeDocument/2006/relationships/image" Target="../media/image9.jpg"/><Relationship Id="rId4" Type="http://schemas.openxmlformats.org/officeDocument/2006/relationships/image" Target="../media/image2.png"/><Relationship Id="rId9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11" Type="http://schemas.openxmlformats.org/officeDocument/2006/relationships/image" Target="../media/image13.jpg"/><Relationship Id="rId5" Type="http://schemas.openxmlformats.org/officeDocument/2006/relationships/image" Target="../media/image1.png"/><Relationship Id="rId10" Type="http://schemas.openxmlformats.org/officeDocument/2006/relationships/image" Target="../media/image12.png"/><Relationship Id="rId4" Type="http://schemas.openxmlformats.org/officeDocument/2006/relationships/image" Target="../media/image2.png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tech.cvut.cz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CTU_CarTech_velk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4295"/>
            <a:ext cx="2123728" cy="78093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037" y="1504528"/>
            <a:ext cx="7137963" cy="5353472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5"/>
              </a:rPr>
              <a:t>www.cartech.cvut.cz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256" y="1196752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FORMULA STUDENT/SAE TEAM</a:t>
            </a:r>
            <a:endParaRPr lang="cs-CZ" sz="33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pic>
        <p:nvPicPr>
          <p:cNvPr id="14" name="obrázek 6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15" name="TextovéPole 14"/>
          <p:cNvSpPr txBox="1"/>
          <p:nvPr/>
        </p:nvSpPr>
        <p:spPr>
          <a:xfrm>
            <a:off x="393651" y="2009765"/>
            <a:ext cx="476664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Business plan presentation</a:t>
            </a:r>
            <a:endParaRPr lang="cs-CZ" sz="3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7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Invest</a:t>
            </a:r>
            <a:r>
              <a:rPr lang="en-US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ment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818446"/>
              </p:ext>
            </p:extLst>
          </p:nvPr>
        </p:nvGraphicFramePr>
        <p:xfrm>
          <a:off x="711192" y="1484784"/>
          <a:ext cx="594904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1551744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summary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163390" y="1833205"/>
            <a:ext cx="51845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50" algn="ctr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Production model</a:t>
            </a:r>
          </a:p>
          <a:p>
            <a:pPr marL="19050" algn="ctr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Model of sales     </a:t>
            </a:r>
            <a:r>
              <a:rPr lang="cs-CZ" sz="2800" b="1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endParaRPr lang="cs-CZ" sz="2800" b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pPr marL="19050" algn="ctr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Investment model</a:t>
            </a:r>
          </a:p>
          <a:p>
            <a:pPr marL="19050">
              <a:lnSpc>
                <a:spcPct val="150000"/>
              </a:lnSpc>
            </a:pPr>
            <a:endParaRPr lang="cs-CZ" sz="2800" b="1" dirty="0">
              <a:solidFill>
                <a:srgbClr val="0070C0"/>
              </a:solidFill>
              <a:latin typeface="Century Gothic" pitchFamily="34" charset="0"/>
            </a:endParaRP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Thank you for your attention.</a:t>
            </a:r>
          </a:p>
        </p:txBody>
      </p:sp>
    </p:spTree>
    <p:extLst>
      <p:ext uri="{BB962C8B-B14F-4D97-AF65-F5344CB8AC3E}">
        <p14:creationId xmlns:p14="http://schemas.microsoft.com/office/powerpoint/2010/main" val="4812891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content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584120" y="1844824"/>
            <a:ext cx="77768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23875">
              <a:lnSpc>
                <a:spcPct val="150000"/>
              </a:lnSpc>
              <a:buAutoNum type="arabicParenR"/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Introduction</a:t>
            </a:r>
          </a:p>
          <a:p>
            <a:pPr marL="542925" indent="-523875">
              <a:lnSpc>
                <a:spcPct val="150000"/>
              </a:lnSpc>
              <a:buAutoNum type="arabicParenR"/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Business strategy</a:t>
            </a:r>
          </a:p>
          <a:p>
            <a:pPr marL="542925" indent="-523875">
              <a:lnSpc>
                <a:spcPct val="150000"/>
              </a:lnSpc>
              <a:buAutoNum type="arabicParenR"/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4P</a:t>
            </a:r>
          </a:p>
          <a:p>
            <a:pPr marL="542925" indent="-523875">
              <a:lnSpc>
                <a:spcPct val="150000"/>
              </a:lnSpc>
              <a:buAutoNum type="arabicParenR"/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Investition</a:t>
            </a:r>
          </a:p>
          <a:p>
            <a:pPr marL="542925" indent="-523875">
              <a:lnSpc>
                <a:spcPct val="150000"/>
              </a:lnSpc>
              <a:buAutoNum type="arabicParenR"/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7571349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Introduction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584120" y="2204864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1.1 – Introduction of formula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1.2 – Who </a:t>
            </a: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are we?</a:t>
            </a:r>
            <a:endParaRPr lang="cs-CZ" sz="2800" b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1.3 – Our customers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 </a:t>
            </a:r>
            <a:endParaRPr lang="cs-CZ" sz="28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127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Business strategy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584120" y="2333779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2.1 – How to get customers?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2.2 – Market places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2.3 – After sale services</a:t>
            </a:r>
            <a:endParaRPr lang="cs-CZ" sz="28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78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4P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584120" y="1844824"/>
            <a:ext cx="77768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3.1 – Product</a:t>
            </a:r>
            <a:endParaRPr lang="cs-CZ" sz="2800" b="1" dirty="0">
              <a:solidFill>
                <a:srgbClr val="0070C0"/>
              </a:solidFill>
              <a:latin typeface="Century Gothic" pitchFamily="34" charset="0"/>
            </a:endParaRP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3.2 – Place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3.3 – Promo</a:t>
            </a:r>
          </a:p>
          <a:p>
            <a:pPr marL="19050">
              <a:lnSpc>
                <a:spcPct val="150000"/>
              </a:lnSpc>
            </a:pPr>
            <a:r>
              <a:rPr lang="cs-CZ" sz="2800" b="1" dirty="0" smtClean="0">
                <a:solidFill>
                  <a:srgbClr val="0070C0"/>
                </a:solidFill>
                <a:latin typeface="Century Gothic" pitchFamily="34" charset="0"/>
              </a:rPr>
              <a:t>3.4 - Price</a:t>
            </a:r>
          </a:p>
          <a:p>
            <a:pPr marL="19050">
              <a:lnSpc>
                <a:spcPct val="150000"/>
              </a:lnSpc>
            </a:pPr>
            <a:endParaRPr lang="cs-CZ" sz="2800" b="1" dirty="0" smtClean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500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4P - Product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421754"/>
            <a:ext cx="5715571" cy="215937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971600" y="1628800"/>
            <a:ext cx="136815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ounded Rectangle 18"/>
          <p:cNvSpPr/>
          <p:nvPr/>
        </p:nvSpPr>
        <p:spPr>
          <a:xfrm>
            <a:off x="2411760" y="1628800"/>
            <a:ext cx="136815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Rounded Rectangle 19"/>
          <p:cNvSpPr/>
          <p:nvPr/>
        </p:nvSpPr>
        <p:spPr>
          <a:xfrm>
            <a:off x="3863603" y="1628800"/>
            <a:ext cx="136815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Rounded Rectangle 20"/>
          <p:cNvSpPr/>
          <p:nvPr/>
        </p:nvSpPr>
        <p:spPr>
          <a:xfrm>
            <a:off x="5310284" y="1628800"/>
            <a:ext cx="136815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Box 7"/>
          <p:cNvSpPr txBox="1"/>
          <p:nvPr/>
        </p:nvSpPr>
        <p:spPr>
          <a:xfrm>
            <a:off x="1115616" y="18448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Good Times Rg" pitchFamily="34" charset="-18"/>
              </a:rPr>
              <a:t>66 kW</a:t>
            </a:r>
            <a:endParaRPr lang="cs-CZ" dirty="0">
              <a:latin typeface="Good Times Rg" pitchFamily="34" charset="-1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55776" y="18448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Good Times Rg" pitchFamily="34" charset="-18"/>
              </a:rPr>
              <a:t>315 kg</a:t>
            </a:r>
            <a:endParaRPr lang="cs-CZ" dirty="0">
              <a:latin typeface="Good Times Rg" pitchFamily="34" charset="-1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3928" y="170080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latin typeface="Good Times Rg" pitchFamily="34" charset="-18"/>
              </a:rPr>
              <a:t>120 km/h</a:t>
            </a:r>
            <a:endParaRPr lang="cs-CZ" dirty="0">
              <a:latin typeface="Good Times Rg" pitchFamily="34" charset="-1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6308" y="1844824"/>
            <a:ext cx="1349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Good Times Rg" pitchFamily="34" charset="-18"/>
              </a:rPr>
              <a:t>4,7 s.</a:t>
            </a:r>
            <a:endParaRPr lang="cs-CZ" dirty="0">
              <a:latin typeface="Good Times Rg" pitchFamily="34" charset="-1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59632" y="4581128"/>
            <a:ext cx="6003603" cy="6836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ounded Rectangle 12"/>
          <p:cNvSpPr/>
          <p:nvPr/>
        </p:nvSpPr>
        <p:spPr>
          <a:xfrm>
            <a:off x="2267744" y="4652270"/>
            <a:ext cx="3186556" cy="93697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Box 21"/>
          <p:cNvSpPr txBox="1"/>
          <p:nvPr/>
        </p:nvSpPr>
        <p:spPr>
          <a:xfrm>
            <a:off x="2608555" y="4936089"/>
            <a:ext cx="3259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Good Times Rg" pitchFamily="34" charset="-18"/>
              </a:rPr>
              <a:t>customization</a:t>
            </a:r>
            <a:endParaRPr lang="cs-CZ" dirty="0">
              <a:latin typeface="Good Times Rg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5860562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20" grpId="0" animBg="1"/>
      <p:bldP spid="2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4P - Place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074" y="1161529"/>
            <a:ext cx="1848806" cy="24114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652" y="1483476"/>
            <a:ext cx="2193406" cy="20950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578557"/>
            <a:ext cx="6660232" cy="242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390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4P - Promo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1809750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59" y="4221088"/>
            <a:ext cx="2153900" cy="1614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963" y="1412776"/>
            <a:ext cx="1547277" cy="17610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600311"/>
            <a:ext cx="2076822" cy="2076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437" y="2816173"/>
            <a:ext cx="2452215" cy="156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392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1124744"/>
            <a:ext cx="9144000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AutoShape 4"/>
          <p:cNvCxnSpPr>
            <a:cxnSpLocks noChangeShapeType="1"/>
          </p:cNvCxnSpPr>
          <p:nvPr/>
        </p:nvCxnSpPr>
        <p:spPr bwMode="auto">
          <a:xfrm>
            <a:off x="0" y="1124744"/>
            <a:ext cx="9144000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95"/>
            <a:ext cx="1495408" cy="62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ázek 14" descr="CTU_CarTech_velk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39282"/>
            <a:ext cx="2123728" cy="780935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-9876" y="404664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sz="3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od Times" pitchFamily="2" charset="0"/>
              </a:rPr>
              <a:t>4P - Price</a:t>
            </a:r>
            <a:endParaRPr lang="cs-CZ" sz="3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od Times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1827" y="6414503"/>
            <a:ext cx="873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Czech </a:t>
            </a:r>
            <a:r>
              <a:rPr lang="cs-CZ" dirty="0" err="1" smtClean="0"/>
              <a:t>Technical</a:t>
            </a:r>
            <a:r>
              <a:rPr lang="cs-CZ" dirty="0" smtClean="0"/>
              <a:t> University </a:t>
            </a:r>
            <a:r>
              <a:rPr lang="cs-CZ" dirty="0" err="1" smtClean="0"/>
              <a:t>Formula</a:t>
            </a:r>
            <a:r>
              <a:rPr lang="cs-CZ" dirty="0" smtClean="0"/>
              <a:t> Student/ SAE Team		</a:t>
            </a:r>
            <a:r>
              <a:rPr lang="cs-CZ" dirty="0" smtClean="0">
                <a:hlinkClick r:id="rId6"/>
              </a:rPr>
              <a:t>www.cartech.cvut.cz</a:t>
            </a:r>
            <a:endParaRPr lang="cs-CZ" dirty="0"/>
          </a:p>
        </p:txBody>
      </p:sp>
      <p:pic>
        <p:nvPicPr>
          <p:cNvPr id="18" name="obrázek 6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3629"/>
            <a:ext cx="8945104" cy="238631"/>
          </a:xfrm>
          <a:prstGeom prst="rect">
            <a:avLst/>
          </a:prstGeom>
          <a:noFill/>
          <a:ln w="25400">
            <a:noFill/>
            <a:prstDash val="solid"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9552" y="2100912"/>
            <a:ext cx="6336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Prototyp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</a:rPr>
              <a:t>e</a:t>
            </a:r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 price – 31.000 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</a:rPr>
              <a:t>$</a:t>
            </a:r>
            <a:endParaRPr lang="cs-CZ" sz="2400" b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endParaRPr lang="cs-CZ" sz="2400" b="1" dirty="0">
              <a:solidFill>
                <a:srgbClr val="0070C0"/>
              </a:solidFill>
              <a:latin typeface="Century Gothic" pitchFamily="34" charset="0"/>
            </a:endParaRPr>
          </a:p>
          <a:p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Price of the basic model – </a:t>
            </a:r>
            <a:r>
              <a:rPr lang="en-US" sz="2400" b="1" dirty="0">
                <a:solidFill>
                  <a:srgbClr val="0070C0"/>
                </a:solidFill>
                <a:latin typeface="Century Gothic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</a:rPr>
              <a:t>&gt; 25.000$</a:t>
            </a:r>
            <a:endParaRPr lang="cs-CZ" sz="2400" b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endParaRPr lang="cs-CZ" sz="2400" b="1" dirty="0">
              <a:solidFill>
                <a:srgbClr val="0070C0"/>
              </a:solidFill>
              <a:latin typeface="Century Gothic" pitchFamily="34" charset="0"/>
            </a:endParaRPr>
          </a:p>
          <a:p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Price of the top model – 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</a:rPr>
              <a:t>37.000$</a:t>
            </a:r>
            <a:endParaRPr lang="cs-CZ" sz="2400" b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endParaRPr lang="cs-CZ" sz="2400" b="1" dirty="0">
              <a:solidFill>
                <a:srgbClr val="0070C0"/>
              </a:solidFill>
              <a:latin typeface="Century Gothic" pitchFamily="34" charset="0"/>
            </a:endParaRPr>
          </a:p>
          <a:p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Commision –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</a:rPr>
              <a:t> 20</a:t>
            </a:r>
            <a:r>
              <a:rPr lang="cs-CZ" sz="2400" b="1" dirty="0" smtClean="0">
                <a:solidFill>
                  <a:srgbClr val="0070C0"/>
                </a:solidFill>
                <a:latin typeface="Century Gothic" pitchFamily="34" charset="0"/>
              </a:rPr>
              <a:t> %</a:t>
            </a:r>
          </a:p>
          <a:p>
            <a:endParaRPr lang="cs-CZ" sz="2400" b="1" dirty="0">
              <a:solidFill>
                <a:schemeClr val="accent5"/>
              </a:solidFill>
              <a:latin typeface="Century Gothic" pitchFamily="34" charset="0"/>
            </a:endParaRPr>
          </a:p>
          <a:p>
            <a:endParaRPr lang="cs-CZ" sz="2400" b="1" dirty="0">
              <a:solidFill>
                <a:schemeClr val="accent5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622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225</Words>
  <Application>Microsoft Office PowerPoint</Application>
  <PresentationFormat>On-screen Show (4:3)</PresentationFormat>
  <Paragraphs>66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Motiv systému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 STUDENT FORMULA SAE TEAM</dc:title>
  <dc:creator>Dominik Klus</dc:creator>
  <cp:lastModifiedBy>domin</cp:lastModifiedBy>
  <cp:revision>86</cp:revision>
  <dcterms:created xsi:type="dcterms:W3CDTF">2012-03-16T14:35:57Z</dcterms:created>
  <dcterms:modified xsi:type="dcterms:W3CDTF">2012-06-30T09:20:34Z</dcterms:modified>
  <cp:contentStatus/>
</cp:coreProperties>
</file>